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70" r:id="rId4"/>
    <p:sldId id="271" r:id="rId5"/>
    <p:sldId id="258" r:id="rId6"/>
    <p:sldId id="259" r:id="rId7"/>
    <p:sldId id="264" r:id="rId8"/>
    <p:sldId id="267" r:id="rId9"/>
    <p:sldId id="265" r:id="rId10"/>
    <p:sldId id="266" r:id="rId11"/>
    <p:sldId id="269" r:id="rId12"/>
    <p:sldId id="268" r:id="rId13"/>
    <p:sldId id="272" r:id="rId14"/>
    <p:sldId id="273" r:id="rId15"/>
    <p:sldId id="274" r:id="rId16"/>
    <p:sldId id="276" r:id="rId17"/>
    <p:sldId id="275" r:id="rId18"/>
    <p:sldId id="279" r:id="rId19"/>
    <p:sldId id="257" r:id="rId20"/>
    <p:sldId id="277" r:id="rId21"/>
    <p:sldId id="278" r:id="rId22"/>
    <p:sldId id="261" r:id="rId23"/>
    <p:sldId id="280" r:id="rId24"/>
    <p:sldId id="284" r:id="rId25"/>
    <p:sldId id="281" r:id="rId26"/>
    <p:sldId id="291" r:id="rId27"/>
    <p:sldId id="285" r:id="rId28"/>
    <p:sldId id="286" r:id="rId29"/>
    <p:sldId id="287" r:id="rId30"/>
    <p:sldId id="288" r:id="rId31"/>
    <p:sldId id="289" r:id="rId32"/>
    <p:sldId id="282" r:id="rId33"/>
    <p:sldId id="283" r:id="rId34"/>
    <p:sldId id="290" r:id="rId35"/>
    <p:sldId id="26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56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290060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323711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26423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8E8E73-11B9-4762-9236-C1FC37AE447B}" type="datetimeFigureOut">
              <a:rPr lang="en-US" smtClean="0"/>
              <a:t>8/21/2014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57745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8E8E73-11B9-4762-9236-C1FC37AE447B}" type="datetimeFigureOut">
              <a:rPr lang="en-US" smtClean="0"/>
              <a:t>8/21/2014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73961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8E8E73-11B9-4762-9236-C1FC37AE447B}" type="datetimeFigureOut">
              <a:rPr lang="en-US" smtClean="0"/>
              <a:t>8/21/2014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2916807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8E8E73-11B9-4762-9236-C1FC37AE447B}" type="datetimeFigureOut">
              <a:rPr lang="en-US" smtClean="0"/>
              <a:t>8/21/2014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06401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8E8E73-11B9-4762-9236-C1FC37AE447B}" type="datetimeFigureOut">
              <a:rPr lang="en-US" smtClean="0"/>
              <a:t>8/21/2014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338514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E8E73-11B9-4762-9236-C1FC37AE447B}" type="datetimeFigureOut">
              <a:rPr lang="en-US" smtClean="0"/>
              <a:t>8/21/2014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16135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E8E73-11B9-4762-9236-C1FC37AE447B}" type="datetimeFigureOut">
              <a:rPr lang="en-US" smtClean="0"/>
              <a:t>8/21/2014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99127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8E8E73-11B9-4762-9236-C1FC37AE447B}" type="datetimeFigureOut">
              <a:rPr lang="en-US" smtClean="0"/>
              <a:t>8/21/2014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95A4C9-0A8D-4033-85EA-41737B38EC8E}" type="slidenum">
              <a:rPr lang="en-US" smtClean="0"/>
              <a:t>‹#›</a:t>
            </a:fld>
            <a:endParaRPr lang="en-US"/>
          </a:p>
        </p:txBody>
      </p:sp>
    </p:spTree>
    <p:extLst>
      <p:ext uri="{BB962C8B-B14F-4D97-AF65-F5344CB8AC3E}">
        <p14:creationId xmlns:p14="http://schemas.microsoft.com/office/powerpoint/2010/main" val="1404892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E8E73-11B9-4762-9236-C1FC37AE447B}" type="datetimeFigureOut">
              <a:rPr lang="en-US" smtClean="0"/>
              <a:t>8/21/2014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5A4C9-0A8D-4033-85EA-41737B38EC8E}" type="slidenum">
              <a:rPr lang="en-US" smtClean="0"/>
              <a:t>‹#›</a:t>
            </a:fld>
            <a:endParaRPr lang="en-US"/>
          </a:p>
        </p:txBody>
      </p:sp>
    </p:spTree>
    <p:extLst>
      <p:ext uri="{BB962C8B-B14F-4D97-AF65-F5344CB8AC3E}">
        <p14:creationId xmlns:p14="http://schemas.microsoft.com/office/powerpoint/2010/main" val="2882207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First Framework Design</a:t>
            </a:r>
            <a:endParaRPr lang="en-US" dirty="0"/>
          </a:p>
        </p:txBody>
      </p:sp>
      <p:sp>
        <p:nvSpPr>
          <p:cNvPr id="3" name="Subtitle 2"/>
          <p:cNvSpPr>
            <a:spLocks noGrp="1"/>
          </p:cNvSpPr>
          <p:nvPr>
            <p:ph type="subTitle" idx="1"/>
          </p:nvPr>
        </p:nvSpPr>
        <p:spPr/>
        <p:txBody>
          <a:bodyPr/>
          <a:lstStyle/>
          <a:p>
            <a:r>
              <a:rPr lang="en-US" dirty="0" smtClean="0"/>
              <a:t>Introduce Haxejs – The next generation mobile first framework</a:t>
            </a:r>
            <a:endParaRPr lang="en-US" dirty="0"/>
          </a:p>
        </p:txBody>
      </p:sp>
    </p:spTree>
    <p:extLst>
      <p:ext uri="{BB962C8B-B14F-4D97-AF65-F5344CB8AC3E}">
        <p14:creationId xmlns:p14="http://schemas.microsoft.com/office/powerpoint/2010/main" val="118322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8" y="533400"/>
            <a:ext cx="8885702" cy="58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79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05110"/>
            <a:ext cx="8610600" cy="589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99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QT’s Mobile First Strategy – </a:t>
            </a:r>
            <a:r>
              <a:rPr lang="en-US" dirty="0" err="1" smtClean="0"/>
              <a:t>Dev</a:t>
            </a:r>
            <a:r>
              <a:rPr lang="en-US" dirty="0" smtClean="0"/>
              <a:t> Tool + Cloud Service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2840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4495800"/>
            <a:ext cx="83724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95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MobileFirst</a:t>
            </a:r>
            <a:r>
              <a:rPr lang="en-US" dirty="0" smtClean="0"/>
              <a:t> Solution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04307" cy="502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77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MobileFirst</a:t>
            </a:r>
            <a:r>
              <a:rPr lang="en-US" dirty="0" smtClean="0"/>
              <a:t> Platform</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72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t>
            </a:r>
            <a:r>
              <a:rPr lang="en-US" dirty="0"/>
              <a:t>application types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676400"/>
            <a:ext cx="69818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01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Worklight</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524000"/>
            <a:ext cx="50196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2794447"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03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152400"/>
            <a:ext cx="8896350"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66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Google’s Mobile First</a:t>
            </a:r>
            <a:endParaRPr lang="en-US" dirty="0"/>
          </a:p>
        </p:txBody>
      </p:sp>
      <p:sp>
        <p:nvSpPr>
          <p:cNvPr id="3" name="Content Placeholder 2"/>
          <p:cNvSpPr>
            <a:spLocks noGrp="1"/>
          </p:cNvSpPr>
          <p:nvPr>
            <p:ph idx="1"/>
          </p:nvPr>
        </p:nvSpPr>
        <p:spPr/>
        <p:txBody>
          <a:bodyPr>
            <a:normAutofit fontScale="85000" lnSpcReduction="20000"/>
          </a:bodyPr>
          <a:lstStyle/>
          <a:p>
            <a:pPr marL="0" indent="0" fontAlgn="base">
              <a:buNone/>
            </a:pPr>
            <a:r>
              <a:rPr lang="en-US" dirty="0"/>
              <a:t>"We understand that the new rule is </a:t>
            </a:r>
            <a:r>
              <a:rPr lang="en-US" b="1" dirty="0"/>
              <a:t>mobile first</a:t>
            </a:r>
            <a:r>
              <a:rPr lang="en-US" dirty="0"/>
              <a:t>," Schmidt said. "</a:t>
            </a:r>
            <a:r>
              <a:rPr lang="en-US" b="1" dirty="0"/>
              <a:t>Mobile first in everything. Mobile first in terms of applications. Most first in terms of the way people use things.</a:t>
            </a:r>
            <a:r>
              <a:rPr lang="en-US" dirty="0"/>
              <a:t> And it means … that we have a role now to inform, to educate through all these devices</a:t>
            </a:r>
            <a:r>
              <a:rPr lang="en-US" dirty="0" smtClean="0"/>
              <a:t>.“</a:t>
            </a:r>
          </a:p>
          <a:p>
            <a:pPr marL="0" indent="0" fontAlgn="base">
              <a:buNone/>
            </a:pPr>
            <a:endParaRPr lang="en-US" dirty="0"/>
          </a:p>
          <a:p>
            <a:pPr marL="0" indent="0" fontAlgn="base">
              <a:buNone/>
            </a:pPr>
            <a:r>
              <a:rPr lang="en-US" dirty="0"/>
              <a:t>Google programmers now </a:t>
            </a:r>
            <a:r>
              <a:rPr lang="en-US" b="1" dirty="0"/>
              <a:t>want to do work on mobile first, before the desktop</a:t>
            </a:r>
            <a:r>
              <a:rPr lang="en-US" dirty="0"/>
              <a:t>, Schmidt said. "That is, in fact, a change," he said. "Every product announcement we've done recently – of course we'll have a desktop version – but we'll also have one on a high-performance mobile phone."</a:t>
            </a:r>
          </a:p>
          <a:p>
            <a:pPr marL="0" indent="0">
              <a:buNone/>
            </a:pPr>
            <a:endParaRPr lang="en-US" dirty="0"/>
          </a:p>
        </p:txBody>
      </p:sp>
      <p:sp>
        <p:nvSpPr>
          <p:cNvPr id="4" name="TextBox 3"/>
          <p:cNvSpPr txBox="1"/>
          <p:nvPr/>
        </p:nvSpPr>
        <p:spPr>
          <a:xfrm>
            <a:off x="5867400" y="6063734"/>
            <a:ext cx="2518638" cy="369332"/>
          </a:xfrm>
          <a:prstGeom prst="rect">
            <a:avLst/>
          </a:prstGeom>
          <a:noFill/>
        </p:spPr>
        <p:txBody>
          <a:bodyPr wrap="none" rtlCol="0">
            <a:spAutoFit/>
          </a:bodyPr>
          <a:lstStyle/>
          <a:p>
            <a:r>
              <a:rPr lang="en-US" dirty="0"/>
              <a:t>Eric </a:t>
            </a:r>
            <a:r>
              <a:rPr lang="en-US" dirty="0" smtClean="0"/>
              <a:t>Schmidt said in 2010</a:t>
            </a:r>
            <a:endParaRPr lang="en-US" dirty="0"/>
          </a:p>
        </p:txBody>
      </p:sp>
    </p:spTree>
    <p:extLst>
      <p:ext uri="{BB962C8B-B14F-4D97-AF65-F5344CB8AC3E}">
        <p14:creationId xmlns:p14="http://schemas.microsoft.com/office/powerpoint/2010/main" val="113284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vs BS</a:t>
            </a:r>
            <a:r>
              <a:rPr lang="zh-CN" altLang="en-US" dirty="0" smtClean="0"/>
              <a:t>，</a:t>
            </a:r>
            <a:r>
              <a:rPr lang="en-US" altLang="zh-CN" dirty="0" smtClean="0"/>
              <a:t>HTML5 is the future</a:t>
            </a:r>
            <a:endParaRPr lang="en-US" dirty="0"/>
          </a:p>
        </p:txBody>
      </p:sp>
      <p:sp>
        <p:nvSpPr>
          <p:cNvPr id="3" name="Content Placeholder 2"/>
          <p:cNvSpPr>
            <a:spLocks noGrp="1"/>
          </p:cNvSpPr>
          <p:nvPr>
            <p:ph idx="1"/>
          </p:nvPr>
        </p:nvSpPr>
        <p:spPr/>
        <p:txBody>
          <a:bodyPr/>
          <a:lstStyle/>
          <a:p>
            <a:r>
              <a:rPr lang="en-US" dirty="0" smtClean="0"/>
              <a:t>BS becomes more responsive and more powerful by html5 + better javascript engines: websocket, webgl, canvas which are all adapted from CS precedent.</a:t>
            </a:r>
          </a:p>
          <a:p>
            <a:r>
              <a:rPr lang="en-US" dirty="0" smtClean="0"/>
              <a:t>CS gets more flexibilities and more accessible by learning from BS: UI expressed by xml, embed web view, app store distribution channels</a:t>
            </a:r>
            <a:endParaRPr lang="en-US" dirty="0"/>
          </a:p>
        </p:txBody>
      </p:sp>
    </p:spTree>
    <p:extLst>
      <p:ext uri="{BB962C8B-B14F-4D97-AF65-F5344CB8AC3E}">
        <p14:creationId xmlns:p14="http://schemas.microsoft.com/office/powerpoint/2010/main" val="157687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Mobile means in people’s mind?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Device -- Small, light weight</a:t>
            </a:r>
          </a:p>
          <a:p>
            <a:r>
              <a:rPr lang="en-US" dirty="0"/>
              <a:t>Device -- </a:t>
            </a:r>
            <a:r>
              <a:rPr lang="en-US" dirty="0" smtClean="0"/>
              <a:t>Input method change – from mouse + keyword to finger tap/gesture + virtual keyboard + voice + image/video + GPS + other sensors input</a:t>
            </a:r>
          </a:p>
          <a:p>
            <a:r>
              <a:rPr lang="en-US" dirty="0"/>
              <a:t>Device -- </a:t>
            </a:r>
            <a:r>
              <a:rPr lang="en-US" dirty="0" smtClean="0"/>
              <a:t>Be usable anywhere at any time</a:t>
            </a:r>
          </a:p>
          <a:p>
            <a:r>
              <a:rPr lang="en-US" dirty="0" smtClean="0"/>
              <a:t>App -- Fast, responsive</a:t>
            </a:r>
          </a:p>
          <a:p>
            <a:r>
              <a:rPr lang="en-US" dirty="0"/>
              <a:t>App </a:t>
            </a:r>
            <a:r>
              <a:rPr lang="en-US" dirty="0" smtClean="0"/>
              <a:t>– Focused, Concise, Objective</a:t>
            </a:r>
          </a:p>
          <a:p>
            <a:r>
              <a:rPr lang="en-US" dirty="0" smtClean="0"/>
              <a:t>App – Do not let me think</a:t>
            </a:r>
            <a:endParaRPr lang="en-US" dirty="0"/>
          </a:p>
        </p:txBody>
      </p:sp>
    </p:spTree>
    <p:extLst>
      <p:ext uri="{BB962C8B-B14F-4D97-AF65-F5344CB8AC3E}">
        <p14:creationId xmlns:p14="http://schemas.microsoft.com/office/powerpoint/2010/main" val="3512955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66800"/>
            <a:ext cx="4857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b="1" dirty="0"/>
              <a:t>Graceful </a:t>
            </a:r>
            <a:r>
              <a:rPr lang="en-US" b="1" dirty="0" smtClean="0"/>
              <a:t>Degradation</a:t>
            </a:r>
            <a:endParaRPr lang="en-US" dirty="0"/>
          </a:p>
        </p:txBody>
      </p:sp>
      <p:sp>
        <p:nvSpPr>
          <p:cNvPr id="3" name="Content Placeholder 2"/>
          <p:cNvSpPr>
            <a:spLocks noGrp="1"/>
          </p:cNvSpPr>
          <p:nvPr>
            <p:ph idx="1"/>
          </p:nvPr>
        </p:nvSpPr>
        <p:spPr>
          <a:xfrm>
            <a:off x="914400" y="4019551"/>
            <a:ext cx="7391400" cy="2381249"/>
          </a:xfrm>
        </p:spPr>
        <p:txBody>
          <a:bodyPr>
            <a:normAutofit fontScale="70000" lnSpcReduction="20000"/>
          </a:bodyPr>
          <a:lstStyle/>
          <a:p>
            <a:pPr marL="0" indent="0">
              <a:buNone/>
            </a:pPr>
            <a:r>
              <a:rPr lang="en-US" dirty="0"/>
              <a:t>Historically, most web designers and their clients have approached the desktop side of any project first, while leaving the mobile part as a secondary goal that gets accomplished later. </a:t>
            </a:r>
            <a:endParaRPr lang="en-US" dirty="0" smtClean="0"/>
          </a:p>
          <a:p>
            <a:pPr marL="0" indent="0">
              <a:buNone/>
            </a:pPr>
            <a:endParaRPr lang="en-US" dirty="0"/>
          </a:p>
          <a:p>
            <a:pPr marL="0" indent="0">
              <a:buNone/>
            </a:pPr>
            <a:r>
              <a:rPr lang="en-US" dirty="0" smtClean="0"/>
              <a:t>They </a:t>
            </a:r>
            <a:r>
              <a:rPr lang="en-US" dirty="0"/>
              <a:t>think a full, standard website would scale back and gradually remove content and features as the viewport became smaller and the system simpler (no Flash support, etc.).</a:t>
            </a:r>
          </a:p>
        </p:txBody>
      </p:sp>
    </p:spTree>
    <p:extLst>
      <p:ext uri="{BB962C8B-B14F-4D97-AF65-F5344CB8AC3E}">
        <p14:creationId xmlns:p14="http://schemas.microsoft.com/office/powerpoint/2010/main" val="3800975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62049"/>
            <a:ext cx="4857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b="1" dirty="0"/>
              <a:t>Progressive </a:t>
            </a:r>
            <a:r>
              <a:rPr lang="en-US" b="1" dirty="0" smtClean="0"/>
              <a:t>Enhancement</a:t>
            </a:r>
            <a:endParaRPr lang="en-US" dirty="0"/>
          </a:p>
        </p:txBody>
      </p:sp>
      <p:sp>
        <p:nvSpPr>
          <p:cNvPr id="3" name="Content Placeholder 2"/>
          <p:cNvSpPr>
            <a:spLocks noGrp="1"/>
          </p:cNvSpPr>
          <p:nvPr>
            <p:ph idx="1"/>
          </p:nvPr>
        </p:nvSpPr>
        <p:spPr>
          <a:xfrm>
            <a:off x="685800" y="3962400"/>
            <a:ext cx="7696200" cy="2392363"/>
          </a:xfrm>
        </p:spPr>
        <p:txBody>
          <a:bodyPr>
            <a:normAutofit fontScale="70000" lnSpcReduction="20000"/>
          </a:bodyPr>
          <a:lstStyle/>
          <a:p>
            <a:pPr marL="0" indent="0">
              <a:buNone/>
            </a:pPr>
            <a:r>
              <a:rPr lang="en-US" dirty="0"/>
              <a:t>P</a:t>
            </a:r>
            <a:r>
              <a:rPr lang="en-US" dirty="0" smtClean="0"/>
              <a:t>ut </a:t>
            </a:r>
            <a:r>
              <a:rPr lang="en-US" dirty="0"/>
              <a:t>your best foot forward on the mobile platform, providing the users with minimal screen real estate, processing power and third party plugins an amazing experience that both looks great and functions perfectly. </a:t>
            </a:r>
            <a:endParaRPr lang="en-US" dirty="0" smtClean="0"/>
          </a:p>
          <a:p>
            <a:pPr marL="0" indent="0">
              <a:buNone/>
            </a:pPr>
            <a:endParaRPr lang="en-US" dirty="0"/>
          </a:p>
          <a:p>
            <a:pPr marL="0" indent="0">
              <a:buNone/>
            </a:pPr>
            <a:r>
              <a:rPr lang="en-US" dirty="0" smtClean="0"/>
              <a:t>As </a:t>
            </a:r>
            <a:r>
              <a:rPr lang="en-US" dirty="0"/>
              <a:t>the need arises, the site can gradually be “enhanced” and even completely rethought for larger platforms with fewer constraints.</a:t>
            </a:r>
          </a:p>
        </p:txBody>
      </p:sp>
    </p:spTree>
    <p:extLst>
      <p:ext uri="{BB962C8B-B14F-4D97-AF65-F5344CB8AC3E}">
        <p14:creationId xmlns:p14="http://schemas.microsoft.com/office/powerpoint/2010/main" val="35692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from Mobile Web</a:t>
            </a:r>
            <a:endParaRPr lang="en-US" dirty="0"/>
          </a:p>
        </p:txBody>
      </p:sp>
      <p:sp>
        <p:nvSpPr>
          <p:cNvPr id="4" name="Rectangle 3"/>
          <p:cNvSpPr/>
          <p:nvPr/>
        </p:nvSpPr>
        <p:spPr>
          <a:xfrm>
            <a:off x="2406590" y="2971800"/>
            <a:ext cx="1524000" cy="685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Mobile Web</a:t>
            </a:r>
            <a:endParaRPr lang="en-US" dirty="0"/>
          </a:p>
        </p:txBody>
      </p:sp>
      <p:sp>
        <p:nvSpPr>
          <p:cNvPr id="5" name="Oval 4"/>
          <p:cNvSpPr/>
          <p:nvPr/>
        </p:nvSpPr>
        <p:spPr>
          <a:xfrm>
            <a:off x="3048000" y="1905000"/>
            <a:ext cx="228600" cy="228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4"/>
            <a:endCxn id="4" idx="0"/>
          </p:cNvCxnSpPr>
          <p:nvPr/>
        </p:nvCxnSpPr>
        <p:spPr>
          <a:xfrm>
            <a:off x="3162300" y="2133600"/>
            <a:ext cx="629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20701" y="25146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Hybrid App</a:t>
            </a:r>
            <a:endParaRPr lang="en-US" dirty="0"/>
          </a:p>
        </p:txBody>
      </p:sp>
      <p:sp>
        <p:nvSpPr>
          <p:cNvPr id="9" name="Rectangle 8"/>
          <p:cNvSpPr/>
          <p:nvPr/>
        </p:nvSpPr>
        <p:spPr>
          <a:xfrm>
            <a:off x="4724400" y="35052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Native App</a:t>
            </a:r>
            <a:endParaRPr lang="en-US" dirty="0"/>
          </a:p>
        </p:txBody>
      </p:sp>
      <p:sp>
        <p:nvSpPr>
          <p:cNvPr id="10" name="Rectangle 9"/>
          <p:cNvSpPr/>
          <p:nvPr/>
        </p:nvSpPr>
        <p:spPr>
          <a:xfrm>
            <a:off x="2406590" y="48768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Desktop Web</a:t>
            </a:r>
            <a:endParaRPr lang="en-US" dirty="0"/>
          </a:p>
        </p:txBody>
      </p:sp>
      <p:cxnSp>
        <p:nvCxnSpPr>
          <p:cNvPr id="12" name="Straight Arrow Connector 11"/>
          <p:cNvCxnSpPr>
            <a:stCxn id="4" idx="2"/>
            <a:endCxn id="10" idx="0"/>
          </p:cNvCxnSpPr>
          <p:nvPr/>
        </p:nvCxnSpPr>
        <p:spPr>
          <a:xfrm>
            <a:off x="3168590" y="36576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3930590" y="2857500"/>
            <a:ext cx="790111"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0"/>
          </p:cNvCxnSpPr>
          <p:nvPr/>
        </p:nvCxnSpPr>
        <p:spPr>
          <a:xfrm>
            <a:off x="5486400" y="3200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695700" y="34290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1</a:t>
            </a:r>
            <a:endParaRPr lang="en-US" dirty="0">
              <a:solidFill>
                <a:schemeClr val="tx2"/>
              </a:solidFill>
            </a:endParaRPr>
          </a:p>
        </p:txBody>
      </p:sp>
      <p:sp>
        <p:nvSpPr>
          <p:cNvPr id="20" name="Oval 19"/>
          <p:cNvSpPr/>
          <p:nvPr/>
        </p:nvSpPr>
        <p:spPr>
          <a:xfrm>
            <a:off x="6016101" y="29718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2</a:t>
            </a:r>
            <a:endParaRPr lang="en-US" dirty="0">
              <a:solidFill>
                <a:schemeClr val="tx2"/>
              </a:solidFill>
            </a:endParaRPr>
          </a:p>
        </p:txBody>
      </p:sp>
      <p:sp>
        <p:nvSpPr>
          <p:cNvPr id="21" name="Oval 20"/>
          <p:cNvSpPr/>
          <p:nvPr/>
        </p:nvSpPr>
        <p:spPr>
          <a:xfrm>
            <a:off x="6016101" y="39624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3</a:t>
            </a:r>
            <a:endParaRPr lang="en-US" dirty="0">
              <a:solidFill>
                <a:schemeClr val="tx2"/>
              </a:solidFill>
            </a:endParaRPr>
          </a:p>
        </p:txBody>
      </p:sp>
      <p:sp>
        <p:nvSpPr>
          <p:cNvPr id="22" name="Oval 21"/>
          <p:cNvSpPr/>
          <p:nvPr/>
        </p:nvSpPr>
        <p:spPr>
          <a:xfrm>
            <a:off x="3684234" y="5334000"/>
            <a:ext cx="228600" cy="22860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4</a:t>
            </a:r>
            <a:endParaRPr lang="en-US" dirty="0">
              <a:solidFill>
                <a:schemeClr val="tx2"/>
              </a:solidFill>
            </a:endParaRPr>
          </a:p>
        </p:txBody>
      </p:sp>
      <p:sp>
        <p:nvSpPr>
          <p:cNvPr id="24" name="TextBox 23"/>
          <p:cNvSpPr txBox="1"/>
          <p:nvPr/>
        </p:nvSpPr>
        <p:spPr>
          <a:xfrm>
            <a:off x="6400800" y="3014618"/>
            <a:ext cx="1371600" cy="600164"/>
          </a:xfrm>
          <a:prstGeom prst="rect">
            <a:avLst/>
          </a:prstGeom>
          <a:noFill/>
        </p:spPr>
        <p:txBody>
          <a:bodyPr wrap="square" rtlCol="0">
            <a:spAutoFit/>
          </a:bodyPr>
          <a:lstStyle/>
          <a:p>
            <a:r>
              <a:rPr lang="en-US" sz="1100" dirty="0" smtClean="0"/>
              <a:t>Only choose one from Hybrid and Native</a:t>
            </a:r>
            <a:endParaRPr lang="en-US" sz="1100" dirty="0"/>
          </a:p>
        </p:txBody>
      </p:sp>
    </p:spTree>
    <p:extLst>
      <p:ext uri="{BB962C8B-B14F-4D97-AF65-F5344CB8AC3E}">
        <p14:creationId xmlns:p14="http://schemas.microsoft.com/office/powerpoint/2010/main" val="328627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Rethink How to build Desktop web</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50196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2595563" y="3505200"/>
            <a:ext cx="75723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2671763" y="3886200"/>
            <a:ext cx="757237" cy="0"/>
          </a:xfrm>
          <a:prstGeom prst="line">
            <a:avLst/>
          </a:prstGeom>
        </p:spPr>
        <p:style>
          <a:lnRef idx="3">
            <a:schemeClr val="accent1"/>
          </a:lnRef>
          <a:fillRef idx="0">
            <a:schemeClr val="accent1"/>
          </a:fillRef>
          <a:effectRef idx="2">
            <a:schemeClr val="accent1"/>
          </a:effectRef>
          <a:fontRef idx="minor">
            <a:schemeClr val="tx1"/>
          </a:fontRef>
        </p:style>
      </p:cxn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177" y="4867922"/>
            <a:ext cx="128142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Elbow Connector 9"/>
          <p:cNvCxnSpPr/>
          <p:nvPr/>
        </p:nvCxnSpPr>
        <p:spPr>
          <a:xfrm>
            <a:off x="4572000" y="4513556"/>
            <a:ext cx="1111889" cy="37212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72200" y="1828800"/>
            <a:ext cx="2514600" cy="923330"/>
          </a:xfrm>
          <a:prstGeom prst="rect">
            <a:avLst/>
          </a:prstGeom>
          <a:noFill/>
        </p:spPr>
        <p:txBody>
          <a:bodyPr wrap="square" rtlCol="0">
            <a:spAutoFit/>
          </a:bodyPr>
          <a:lstStyle/>
          <a:p>
            <a:r>
              <a:rPr lang="en-US" dirty="0" smtClean="0"/>
              <a:t>Should our server generate html pages dynamically like before?</a:t>
            </a:r>
            <a:endParaRPr lang="en-US" dirty="0"/>
          </a:p>
        </p:txBody>
      </p:sp>
      <p:sp>
        <p:nvSpPr>
          <p:cNvPr id="12" name="TextBox 11"/>
          <p:cNvSpPr txBox="1"/>
          <p:nvPr/>
        </p:nvSpPr>
        <p:spPr>
          <a:xfrm>
            <a:off x="5781675" y="5930283"/>
            <a:ext cx="2060179" cy="261610"/>
          </a:xfrm>
          <a:prstGeom prst="rect">
            <a:avLst/>
          </a:prstGeom>
          <a:noFill/>
        </p:spPr>
        <p:txBody>
          <a:bodyPr wrap="none" rtlCol="0">
            <a:spAutoFit/>
          </a:bodyPr>
          <a:lstStyle/>
          <a:p>
            <a:r>
              <a:rPr lang="en-US" sz="1100" dirty="0" smtClean="0"/>
              <a:t>It is just only one of the channels</a:t>
            </a:r>
            <a:endParaRPr lang="en-US" sz="1100" dirty="0"/>
          </a:p>
        </p:txBody>
      </p:sp>
    </p:spTree>
    <p:extLst>
      <p:ext uri="{BB962C8B-B14F-4D97-AF65-F5344CB8AC3E}">
        <p14:creationId xmlns:p14="http://schemas.microsoft.com/office/powerpoint/2010/main" val="2425206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Delivering on your Mobile Strategy with </a:t>
            </a:r>
            <a:r>
              <a:rPr lang="en-US" dirty="0" smtClean="0"/>
              <a:t>APIs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24414"/>
            <a:ext cx="4583624" cy="2766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1600200"/>
            <a:ext cx="25050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114800"/>
            <a:ext cx="44481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714750"/>
            <a:ext cx="32289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61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Haxejs: The </a:t>
            </a:r>
            <a:r>
              <a:rPr lang="en-US" dirty="0"/>
              <a:t>A</a:t>
            </a:r>
            <a:r>
              <a:rPr lang="en-US" dirty="0" smtClean="0"/>
              <a:t>ngularjs Ecosystem Hub</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762125"/>
            <a:ext cx="83439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45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05050"/>
            <a:ext cx="49530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Born for large scale mobile/web app</a:t>
            </a:r>
            <a:endParaRPr lang="en-US" dirty="0"/>
          </a:p>
        </p:txBody>
      </p:sp>
      <p:sp>
        <p:nvSpPr>
          <p:cNvPr id="3" name="Content Placeholder 2"/>
          <p:cNvSpPr>
            <a:spLocks noGrp="1"/>
          </p:cNvSpPr>
          <p:nvPr>
            <p:ph idx="1"/>
          </p:nvPr>
        </p:nvSpPr>
        <p:spPr>
          <a:xfrm>
            <a:off x="609600" y="1447800"/>
            <a:ext cx="8153400" cy="1828800"/>
          </a:xfrm>
        </p:spPr>
        <p:txBody>
          <a:bodyPr/>
          <a:lstStyle/>
          <a:p>
            <a:pPr marL="0" indent="0">
              <a:buNone/>
            </a:pPr>
            <a:r>
              <a:rPr lang="en-US" dirty="0" smtClean="0"/>
              <a:t>“Haxejs </a:t>
            </a:r>
            <a:r>
              <a:rPr lang="en-US" dirty="0"/>
              <a:t>helps developers from all platforms</a:t>
            </a:r>
          </a:p>
          <a:p>
            <a:pPr marL="0" indent="0">
              <a:buNone/>
            </a:pPr>
            <a:r>
              <a:rPr lang="en-US" dirty="0"/>
              <a:t>build complex, high performance client apps</a:t>
            </a:r>
          </a:p>
          <a:p>
            <a:pPr marL="0" indent="0">
              <a:buNone/>
            </a:pPr>
            <a:r>
              <a:rPr lang="en-US" dirty="0"/>
              <a:t>for the modern web.”</a:t>
            </a:r>
          </a:p>
        </p:txBody>
      </p:sp>
      <p:sp>
        <p:nvSpPr>
          <p:cNvPr id="4" name="TextBox 3"/>
          <p:cNvSpPr txBox="1"/>
          <p:nvPr/>
        </p:nvSpPr>
        <p:spPr>
          <a:xfrm>
            <a:off x="685913" y="3416856"/>
            <a:ext cx="3428887" cy="2831544"/>
          </a:xfrm>
          <a:prstGeom prst="rect">
            <a:avLst/>
          </a:prstGeom>
          <a:noFill/>
        </p:spPr>
        <p:txBody>
          <a:bodyPr wrap="none" rtlCol="0">
            <a:spAutoFit/>
          </a:bodyPr>
          <a:lstStyle/>
          <a:p>
            <a:r>
              <a:rPr lang="en-US" sz="1600" dirty="0"/>
              <a:t>What is wrong with JavaScript?</a:t>
            </a:r>
          </a:p>
          <a:p>
            <a:r>
              <a:rPr lang="en-US" sz="1600" dirty="0"/>
              <a:t>● Lack of structure</a:t>
            </a:r>
          </a:p>
          <a:p>
            <a:r>
              <a:rPr lang="en-US" sz="1600" dirty="0"/>
              <a:t>● Very difficult to find dependencies</a:t>
            </a:r>
          </a:p>
          <a:p>
            <a:r>
              <a:rPr lang="en-US" sz="1600" dirty="0"/>
              <a:t>● All numbers are floats</a:t>
            </a:r>
          </a:p>
          <a:p>
            <a:r>
              <a:rPr lang="en-US" sz="1600" dirty="0"/>
              <a:t>● Monkey patching</a:t>
            </a:r>
          </a:p>
          <a:p>
            <a:r>
              <a:rPr lang="en-US" sz="1600" dirty="0"/>
              <a:t>● Keep on truckin' mentality</a:t>
            </a:r>
          </a:p>
          <a:p>
            <a:r>
              <a:rPr lang="en-US" sz="1600" dirty="0"/>
              <a:t>● Libraries are files you concatenate</a:t>
            </a:r>
          </a:p>
          <a:p>
            <a:r>
              <a:rPr lang="en-US" sz="1600" b="1" dirty="0"/>
              <a:t>... which makes it ...</a:t>
            </a:r>
          </a:p>
          <a:p>
            <a:r>
              <a:rPr lang="en-US" sz="1600" dirty="0"/>
              <a:t>● Difficult to optimize performance</a:t>
            </a:r>
          </a:p>
          <a:p>
            <a:r>
              <a:rPr lang="en-US" sz="1600" dirty="0"/>
              <a:t>● Difficult to maintain large code bases</a:t>
            </a:r>
          </a:p>
          <a:p>
            <a:r>
              <a:rPr lang="en-US" sz="1600" dirty="0"/>
              <a:t>● Difficult to assert correctness</a:t>
            </a:r>
          </a:p>
        </p:txBody>
      </p:sp>
    </p:spTree>
    <p:extLst>
      <p:ext uri="{BB962C8B-B14F-4D97-AF65-F5344CB8AC3E}">
        <p14:creationId xmlns:p14="http://schemas.microsoft.com/office/powerpoint/2010/main" val="139513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Write </a:t>
            </a:r>
            <a:r>
              <a:rPr lang="en-US" sz="3200" dirty="0"/>
              <a:t>javascript code easier, </a:t>
            </a:r>
            <a:r>
              <a:rPr lang="en-US" sz="3200" dirty="0" smtClean="0"/>
              <a:t>small </a:t>
            </a:r>
            <a:r>
              <a:rPr lang="en-US" sz="3200" dirty="0"/>
              <a:t>learn curve</a:t>
            </a:r>
          </a:p>
        </p:txBody>
      </p:sp>
      <p:sp>
        <p:nvSpPr>
          <p:cNvPr id="3" name="Content Placeholder 2"/>
          <p:cNvSpPr>
            <a:spLocks noGrp="1"/>
          </p:cNvSpPr>
          <p:nvPr>
            <p:ph idx="1"/>
          </p:nvPr>
        </p:nvSpPr>
        <p:spPr>
          <a:xfrm>
            <a:off x="4495800" y="2438400"/>
            <a:ext cx="4038600" cy="2971800"/>
          </a:xfrm>
        </p:spPr>
        <p:txBody>
          <a:bodyPr>
            <a:normAutofit/>
          </a:bodyPr>
          <a:lstStyle/>
          <a:p>
            <a:pPr marL="0" indent="0">
              <a:buNone/>
            </a:pPr>
            <a:r>
              <a:rPr lang="en-US" sz="2400" dirty="0"/>
              <a:t>Use modern, high level, strictly typed programming language </a:t>
            </a:r>
            <a:r>
              <a:rPr lang="en-US" sz="2400" b="1" dirty="0"/>
              <a:t>Haxe</a:t>
            </a:r>
            <a:r>
              <a:rPr lang="en-US" sz="2400" dirty="0"/>
              <a:t>(very similar to Java) to generate elegant javascript,  it provides </a:t>
            </a:r>
            <a:r>
              <a:rPr lang="en-US" sz="2400" b="1" dirty="0"/>
              <a:t>compiler error check</a:t>
            </a:r>
            <a:r>
              <a:rPr lang="en-US" sz="2400" dirty="0"/>
              <a:t> and </a:t>
            </a:r>
            <a:r>
              <a:rPr lang="en-US" sz="2400" b="1" dirty="0"/>
              <a:t>code completions</a:t>
            </a:r>
            <a:r>
              <a:rPr lang="en-US" sz="2400" dirty="0"/>
              <a:t> with many IDE tools.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447800"/>
            <a:ext cx="377952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 descr="http://haxe.org/img/haxe-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310" y="4086225"/>
            <a:ext cx="21717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29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Cut-edge library(package) manager</a:t>
            </a:r>
            <a:endParaRPr lang="en-US" dirty="0"/>
          </a:p>
        </p:txBody>
      </p:sp>
      <p:sp>
        <p:nvSpPr>
          <p:cNvPr id="3" name="Content Placeholder 2"/>
          <p:cNvSpPr>
            <a:spLocks noGrp="1"/>
          </p:cNvSpPr>
          <p:nvPr>
            <p:ph idx="1"/>
          </p:nvPr>
        </p:nvSpPr>
        <p:spPr>
          <a:xfrm>
            <a:off x="457200" y="1600201"/>
            <a:ext cx="3810000" cy="4495800"/>
          </a:xfrm>
        </p:spPr>
        <p:txBody>
          <a:bodyPr/>
          <a:lstStyle/>
          <a:p>
            <a:pPr marL="0" indent="0">
              <a:buNone/>
            </a:pPr>
            <a:r>
              <a:rPr lang="en-US" dirty="0" smtClean="0"/>
              <a:t>Hundreds of libraries (packages) are easy to put under your fingers,  give </a:t>
            </a:r>
            <a:r>
              <a:rPr lang="en-US" dirty="0"/>
              <a:t>you lots of </a:t>
            </a:r>
            <a:r>
              <a:rPr lang="en-US" dirty="0" smtClean="0"/>
              <a:t>choices.</a:t>
            </a:r>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3657600"/>
            <a:ext cx="294536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371600"/>
            <a:ext cx="423753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20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2000250"/>
            <a:ext cx="37528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Manage javascript libraries easier, embedded or not embedded</a:t>
            </a:r>
          </a:p>
        </p:txBody>
      </p:sp>
      <p:sp>
        <p:nvSpPr>
          <p:cNvPr id="3" name="Content Placeholder 2"/>
          <p:cNvSpPr>
            <a:spLocks noGrp="1"/>
          </p:cNvSpPr>
          <p:nvPr>
            <p:ph idx="1"/>
          </p:nvPr>
        </p:nvSpPr>
        <p:spPr>
          <a:xfrm>
            <a:off x="4191000" y="2514600"/>
            <a:ext cx="3886200" cy="2819400"/>
          </a:xfrm>
        </p:spPr>
        <p:txBody>
          <a:bodyPr/>
          <a:lstStyle/>
          <a:p>
            <a:pPr marL="0" indent="0">
              <a:buNone/>
            </a:pPr>
            <a:r>
              <a:rPr lang="en-US" dirty="0"/>
              <a:t>It can embed javascript libraries you used automatically, or copy them to a pointed place.</a:t>
            </a:r>
          </a:p>
        </p:txBody>
      </p:sp>
    </p:spTree>
    <p:extLst>
      <p:ext uri="{BB962C8B-B14F-4D97-AF65-F5344CB8AC3E}">
        <p14:creationId xmlns:p14="http://schemas.microsoft.com/office/powerpoint/2010/main" val="99059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Business value of mobile technologies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As technology advances, usage patterns change, and new business tools, such as smartphones and tablets, emerge. Mobile applications are no longer side effects of the social media empire, but have become an essential tool for business productivity.</a:t>
            </a:r>
          </a:p>
          <a:p>
            <a:r>
              <a:rPr lang="en-US" dirty="0"/>
              <a:t>Every day, countless confidential transactions with financial institutions, online merchants</a:t>
            </a:r>
            <a:r>
              <a:rPr lang="en-US" dirty="0" smtClean="0"/>
              <a:t>, airlines</a:t>
            </a:r>
            <a:r>
              <a:rPr lang="en-US" dirty="0"/>
              <a:t>, and various other retailers are performed on mobile devices. These transactional trends have been analyzed, and used to formulate innovative, mobile-based advertising strategies, such as location-based advertising campaigns. These strategies have paid off:</a:t>
            </a:r>
            <a:r>
              <a:rPr lang="en-US" b="1" dirty="0"/>
              <a:t>75% of mobile shoppers take action after receiving location-based </a:t>
            </a:r>
            <a:r>
              <a:rPr lang="en-US" b="1" dirty="0" smtClean="0"/>
              <a:t>messages</a:t>
            </a:r>
            <a:r>
              <a:rPr lang="en-US" dirty="0" smtClean="0"/>
              <a:t>.</a:t>
            </a:r>
          </a:p>
          <a:p>
            <a:r>
              <a:rPr lang="en-US" dirty="0"/>
              <a:t>Increasingly, people use mobile devices as their primary means of interaction and communication with employers, customers, family, and friends. According to recent studies</a:t>
            </a:r>
            <a:r>
              <a:rPr lang="en-US" dirty="0" smtClean="0"/>
              <a:t>, </a:t>
            </a:r>
            <a:r>
              <a:rPr lang="en-US" b="1" dirty="0" smtClean="0"/>
              <a:t>91</a:t>
            </a:r>
            <a:r>
              <a:rPr lang="en-US" b="1" dirty="0"/>
              <a:t>% of mobile users keep their device in reach 100% of the </a:t>
            </a:r>
            <a:r>
              <a:rPr lang="en-US" b="1" dirty="0" smtClean="0"/>
              <a:t>time</a:t>
            </a:r>
            <a:r>
              <a:rPr lang="en-US" dirty="0" smtClean="0"/>
              <a:t>. </a:t>
            </a:r>
            <a:r>
              <a:rPr lang="en-US" dirty="0"/>
              <a:t>Therefore, providing a highly available, innovative, employee-focused, and customer-focused mobile presence has become crucial to enterprise success and growth</a:t>
            </a:r>
            <a:r>
              <a:rPr lang="en-US" dirty="0" smtClean="0"/>
              <a:t>.</a:t>
            </a:r>
            <a:endParaRPr lang="en-US" dirty="0"/>
          </a:p>
        </p:txBody>
      </p:sp>
    </p:spTree>
    <p:extLst>
      <p:ext uri="{BB962C8B-B14F-4D97-AF65-F5344CB8AC3E}">
        <p14:creationId xmlns:p14="http://schemas.microsoft.com/office/powerpoint/2010/main" val="2992290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Very powerful with </a:t>
            </a:r>
            <a:r>
              <a:rPr lang="en-US" sz="3200" dirty="0" smtClean="0"/>
              <a:t>core design </a:t>
            </a:r>
            <a:r>
              <a:rPr lang="en-US" sz="3200" dirty="0"/>
              <a:t>of </a:t>
            </a:r>
            <a:r>
              <a:rPr lang="en-US" sz="3200" dirty="0" err="1"/>
              <a:t>angularjs</a:t>
            </a:r>
            <a:r>
              <a:rPr lang="en-US" sz="3200" dirty="0"/>
              <a:t>, and adapted jquery and bootstrap</a:t>
            </a:r>
          </a:p>
        </p:txBody>
      </p:sp>
      <p:sp>
        <p:nvSpPr>
          <p:cNvPr id="3" name="Content Placeholder 2"/>
          <p:cNvSpPr>
            <a:spLocks noGrp="1"/>
          </p:cNvSpPr>
          <p:nvPr>
            <p:ph idx="1"/>
          </p:nvPr>
        </p:nvSpPr>
        <p:spPr>
          <a:xfrm>
            <a:off x="4419600" y="2027237"/>
            <a:ext cx="4191000" cy="4068763"/>
          </a:xfrm>
        </p:spPr>
        <p:txBody>
          <a:bodyPr>
            <a:normAutofit/>
          </a:bodyPr>
          <a:lstStyle/>
          <a:p>
            <a:pPr marL="0" indent="0">
              <a:buNone/>
            </a:pPr>
            <a:r>
              <a:rPr lang="en-US" sz="2800" dirty="0"/>
              <a:t>Angularjs is elegant and well designed, and it is the core of </a:t>
            </a:r>
            <a:r>
              <a:rPr lang="en-US" sz="2800" dirty="0" err="1"/>
              <a:t>haxejs</a:t>
            </a:r>
            <a:r>
              <a:rPr lang="en-US" sz="2800" dirty="0"/>
              <a:t> framework, many good javascript libraries based on </a:t>
            </a:r>
            <a:r>
              <a:rPr lang="en-US" sz="2800" dirty="0" err="1"/>
              <a:t>angularjs</a:t>
            </a:r>
            <a:r>
              <a:rPr lang="en-US" sz="2800" dirty="0"/>
              <a:t> are integrated/added </a:t>
            </a:r>
            <a:r>
              <a:rPr lang="en-US" sz="2800" dirty="0" smtClean="0"/>
              <a:t>seamlessly.</a:t>
            </a:r>
            <a:endParaRPr 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524000"/>
            <a:ext cx="3686175" cy="497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04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Unit and E2E tests easier</a:t>
            </a:r>
          </a:p>
        </p:txBody>
      </p:sp>
      <p:sp>
        <p:nvSpPr>
          <p:cNvPr id="3" name="Content Placeholder 2"/>
          <p:cNvSpPr>
            <a:spLocks noGrp="1"/>
          </p:cNvSpPr>
          <p:nvPr>
            <p:ph idx="1"/>
          </p:nvPr>
        </p:nvSpPr>
        <p:spPr>
          <a:xfrm>
            <a:off x="5334000" y="1600200"/>
            <a:ext cx="3352800" cy="4525963"/>
          </a:xfrm>
        </p:spPr>
        <p:txBody>
          <a:bodyPr/>
          <a:lstStyle/>
          <a:p>
            <a:pPr marL="0" indent="0">
              <a:buNone/>
            </a:pPr>
            <a:r>
              <a:rPr lang="en-US" dirty="0"/>
              <a:t>Jasmine, </a:t>
            </a:r>
            <a:r>
              <a:rPr lang="en-US" dirty="0" smtClean="0"/>
              <a:t>karma, </a:t>
            </a:r>
            <a:r>
              <a:rPr lang="en-US" dirty="0"/>
              <a:t>protractor are included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4214154"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225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438"/>
            <a:ext cx="8229600" cy="4678362"/>
          </a:xfrm>
        </p:spPr>
        <p:txBody>
          <a:bodyPr>
            <a:noAutofit/>
          </a:bodyPr>
          <a:lstStyle/>
          <a:p>
            <a:r>
              <a:rPr lang="en-US" sz="16600" i="1" dirty="0" smtClean="0"/>
              <a:t>Demo</a:t>
            </a:r>
            <a:endParaRPr lang="en-US" sz="16600" i="1" dirty="0"/>
          </a:p>
        </p:txBody>
      </p:sp>
    </p:spTree>
    <p:extLst>
      <p:ext uri="{BB962C8B-B14F-4D97-AF65-F5344CB8AC3E}">
        <p14:creationId xmlns:p14="http://schemas.microsoft.com/office/powerpoint/2010/main" val="3884385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is open sourced</a:t>
            </a:r>
          </a:p>
          <a:p>
            <a:r>
              <a:rPr lang="en-US" dirty="0" smtClean="0"/>
              <a:t>Improve code base</a:t>
            </a:r>
          </a:p>
          <a:p>
            <a:r>
              <a:rPr lang="en-US" dirty="0" smtClean="0"/>
              <a:t>A website, a discuss board to communicate</a:t>
            </a:r>
          </a:p>
          <a:p>
            <a:r>
              <a:rPr lang="en-US" dirty="0" smtClean="0"/>
              <a:t>Template projects</a:t>
            </a:r>
          </a:p>
          <a:p>
            <a:r>
              <a:rPr lang="en-US" dirty="0" smtClean="0"/>
              <a:t>More Angularjs directives/services</a:t>
            </a:r>
          </a:p>
          <a:p>
            <a:r>
              <a:rPr lang="en-US" dirty="0" smtClean="0"/>
              <a:t>Integrate D3/Timeline/Chart and etc</a:t>
            </a:r>
          </a:p>
          <a:p>
            <a:r>
              <a:rPr lang="en-US" dirty="0" smtClean="0"/>
              <a:t>Improve Eclipse Haxe Plugin (IDE)</a:t>
            </a:r>
          </a:p>
          <a:p>
            <a:r>
              <a:rPr lang="en-US" dirty="0" smtClean="0"/>
              <a:t>Better experience to write HTML with </a:t>
            </a:r>
            <a:r>
              <a:rPr lang="en-US" dirty="0"/>
              <a:t>Angularjs </a:t>
            </a:r>
            <a:r>
              <a:rPr lang="en-US" dirty="0" smtClean="0"/>
              <a:t>directives</a:t>
            </a:r>
          </a:p>
          <a:p>
            <a:r>
              <a:rPr lang="en-US" dirty="0" smtClean="0"/>
              <a:t>Security(authentication, authorization and etc) for different backends</a:t>
            </a:r>
          </a:p>
          <a:p>
            <a:r>
              <a:rPr lang="en-US" dirty="0"/>
              <a:t>Externalizing traditional services and applications(like SAP</a:t>
            </a:r>
            <a:r>
              <a:rPr lang="en-US" dirty="0" smtClean="0"/>
              <a:t>, OTM, PeopleSoft </a:t>
            </a:r>
            <a:r>
              <a:rPr lang="en-US" dirty="0"/>
              <a:t>and etc) as APIs</a:t>
            </a:r>
          </a:p>
        </p:txBody>
      </p:sp>
    </p:spTree>
    <p:extLst>
      <p:ext uri="{BB962C8B-B14F-4D97-AF65-F5344CB8AC3E}">
        <p14:creationId xmlns:p14="http://schemas.microsoft.com/office/powerpoint/2010/main" val="271468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Dart + Polymer</a:t>
            </a:r>
            <a:endParaRPr lang="en-US" dirty="0"/>
          </a:p>
        </p:txBody>
      </p:sp>
      <p:sp>
        <p:nvSpPr>
          <p:cNvPr id="3" name="Content Placeholder 2"/>
          <p:cNvSpPr>
            <a:spLocks noGrp="1"/>
          </p:cNvSpPr>
          <p:nvPr>
            <p:ph idx="1"/>
          </p:nvPr>
        </p:nvSpPr>
        <p:spPr/>
        <p:txBody>
          <a:bodyPr/>
          <a:lstStyle/>
          <a:p>
            <a:r>
              <a:rPr lang="en-US" dirty="0" smtClean="0"/>
              <a:t>They are the future, Haxejs is now.</a:t>
            </a:r>
          </a:p>
          <a:p>
            <a:r>
              <a:rPr lang="en-US" dirty="0" smtClean="0"/>
              <a:t>Dart IE9+ , Polymer IE10+</a:t>
            </a:r>
            <a:endParaRPr lang="en-US" dirty="0"/>
          </a:p>
        </p:txBody>
      </p:sp>
    </p:spTree>
    <p:extLst>
      <p:ext uri="{BB962C8B-B14F-4D97-AF65-F5344CB8AC3E}">
        <p14:creationId xmlns:p14="http://schemas.microsoft.com/office/powerpoint/2010/main" val="545485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2915960"/>
            <a:ext cx="7772400" cy="1046440"/>
          </a:xfrm>
          <a:prstGeom prst="rect">
            <a:avLst/>
          </a:prstGeom>
        </p:spPr>
        <p:txBody>
          <a:bodyPr wrap="square">
            <a:spAutoFit/>
          </a:bodyPr>
          <a:lstStyle/>
          <a:p>
            <a:pPr fontAlgn="base"/>
            <a:r>
              <a:rPr lang="en-US" sz="4400" dirty="0"/>
              <a:t>“Good design is good business.”</a:t>
            </a:r>
          </a:p>
          <a:p>
            <a:pPr algn="r" fontAlgn="base"/>
            <a:r>
              <a:rPr lang="en-US" dirty="0"/>
              <a:t>THOMAS WATSON, Jr.</a:t>
            </a:r>
          </a:p>
        </p:txBody>
      </p:sp>
    </p:spTree>
    <p:extLst>
      <p:ext uri="{BB962C8B-B14F-4D97-AF65-F5344CB8AC3E}">
        <p14:creationId xmlns:p14="http://schemas.microsoft.com/office/powerpoint/2010/main" val="189767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Enterprises need mobile strategy</a:t>
            </a:r>
            <a:endParaRPr lang="en-US" dirty="0"/>
          </a:p>
        </p:txBody>
      </p:sp>
      <p:sp>
        <p:nvSpPr>
          <p:cNvPr id="3" name="Content Placeholder 2"/>
          <p:cNvSpPr>
            <a:spLocks noGrp="1"/>
          </p:cNvSpPr>
          <p:nvPr>
            <p:ph idx="1"/>
          </p:nvPr>
        </p:nvSpPr>
        <p:spPr/>
        <p:txBody>
          <a:bodyPr>
            <a:normAutofit fontScale="92500" lnSpcReduction="20000"/>
          </a:bodyPr>
          <a:lstStyle/>
          <a:p>
            <a:r>
              <a:rPr lang="en-US" dirty="0"/>
              <a:t>To attract new customers, transform your value chain, and increase productivity</a:t>
            </a:r>
          </a:p>
          <a:p>
            <a:r>
              <a:rPr lang="en-US" dirty="0"/>
              <a:t>To engage users by delivering applications (apps) that are created with simplified multi-channel development solutions</a:t>
            </a:r>
          </a:p>
          <a:p>
            <a:r>
              <a:rPr lang="en-US" dirty="0"/>
              <a:t>To turn interactions into an opportunity for return on engagement and investment</a:t>
            </a:r>
          </a:p>
          <a:p>
            <a:r>
              <a:rPr lang="en-US" dirty="0"/>
              <a:t>To provide a consistent brand experience</a:t>
            </a:r>
          </a:p>
          <a:p>
            <a:r>
              <a:rPr lang="en-US" dirty="0"/>
              <a:t>To deliver innovation by using cloud technologies to meet increased IT demands, to lower costs, and to gain insights, visibility, and control</a:t>
            </a:r>
          </a:p>
        </p:txBody>
      </p:sp>
    </p:spTree>
    <p:extLst>
      <p:ext uri="{BB962C8B-B14F-4D97-AF65-F5344CB8AC3E}">
        <p14:creationId xmlns:p14="http://schemas.microsoft.com/office/powerpoint/2010/main" val="39571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一个真实的售前项目的客户需求</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31404955"/>
              </p:ext>
            </p:extLst>
          </p:nvPr>
        </p:nvGraphicFramePr>
        <p:xfrm>
          <a:off x="609600" y="2133601"/>
          <a:ext cx="7924800" cy="3428999"/>
        </p:xfrm>
        <a:graphic>
          <a:graphicData uri="http://schemas.openxmlformats.org/drawingml/2006/table">
            <a:tbl>
              <a:tblPr firstRow="1" firstCol="1" bandRow="1">
                <a:tableStyleId>{5C22544A-7EE6-4342-B048-85BDC9FD1C3A}</a:tableStyleId>
              </a:tblPr>
              <a:tblGrid>
                <a:gridCol w="2338343"/>
                <a:gridCol w="3741351"/>
                <a:gridCol w="1845106"/>
              </a:tblGrid>
              <a:tr h="664739">
                <a:tc>
                  <a:txBody>
                    <a:bodyPr/>
                    <a:lstStyle/>
                    <a:p>
                      <a:pPr marL="0" marR="0" algn="ctr">
                        <a:spcBef>
                          <a:spcPts val="0"/>
                        </a:spcBef>
                        <a:spcAft>
                          <a:spcPts val="0"/>
                        </a:spcAft>
                      </a:pPr>
                      <a:r>
                        <a:rPr lang="zh-CN" sz="1800" kern="100" dirty="0">
                          <a:effectLst/>
                        </a:rPr>
                        <a:t>版本</a:t>
                      </a:r>
                      <a:endParaRPr lang="en-US" sz="1800" kern="100" dirty="0">
                        <a:effectLst/>
                        <a:latin typeface="Times New Roman"/>
                        <a:ea typeface="宋体"/>
                      </a:endParaRPr>
                    </a:p>
                  </a:txBody>
                  <a:tcPr marL="68580" marR="68580" marT="0" marB="0"/>
                </a:tc>
                <a:tc>
                  <a:txBody>
                    <a:bodyPr/>
                    <a:lstStyle/>
                    <a:p>
                      <a:pPr marL="0" marR="0" algn="ctr">
                        <a:spcBef>
                          <a:spcPts val="0"/>
                        </a:spcBef>
                        <a:spcAft>
                          <a:spcPts val="0"/>
                        </a:spcAft>
                      </a:pPr>
                      <a:r>
                        <a:rPr lang="zh-CN" sz="1800" kern="100" dirty="0">
                          <a:effectLst/>
                        </a:rPr>
                        <a:t>说明</a:t>
                      </a:r>
                      <a:endParaRPr lang="en-US" sz="1800" kern="100" dirty="0">
                        <a:effectLst/>
                        <a:latin typeface="Times New Roman"/>
                        <a:ea typeface="宋体"/>
                      </a:endParaRPr>
                    </a:p>
                  </a:txBody>
                  <a:tcPr marL="68580" marR="68580" marT="0" marB="0"/>
                </a:tc>
                <a:tc>
                  <a:txBody>
                    <a:bodyPr/>
                    <a:lstStyle/>
                    <a:p>
                      <a:pPr marL="0" marR="0" algn="ctr">
                        <a:spcBef>
                          <a:spcPts val="0"/>
                        </a:spcBef>
                        <a:spcAft>
                          <a:spcPts val="0"/>
                        </a:spcAft>
                      </a:pPr>
                      <a:r>
                        <a:rPr lang="zh-CN" sz="1800" kern="100">
                          <a:effectLst/>
                        </a:rPr>
                        <a:t>备注</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PC</a:t>
                      </a:r>
                      <a:r>
                        <a:rPr lang="zh-CN" sz="1800" kern="100">
                          <a:effectLst/>
                        </a:rPr>
                        <a:t>网站</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主体</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zh-CN" sz="1800" kern="100">
                          <a:effectLst/>
                        </a:rPr>
                        <a:t>手机版网站</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二维码扫描进入</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IOS</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苹果移动客户端</a:t>
                      </a:r>
                      <a:r>
                        <a:rPr lang="en-US" sz="1800" kern="100">
                          <a:effectLst/>
                        </a:rPr>
                        <a:t>, </a:t>
                      </a: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链接</a:t>
                      </a:r>
                      <a:r>
                        <a:rPr lang="en-US" sz="1800" kern="100">
                          <a:effectLst/>
                        </a:rPr>
                        <a:t>/</a:t>
                      </a:r>
                      <a:r>
                        <a:rPr lang="zh-CN" sz="1800" kern="100">
                          <a:effectLst/>
                        </a:rPr>
                        <a:t>二维码下载</a:t>
                      </a:r>
                      <a:endParaRPr lang="en-US" sz="1800" kern="100">
                        <a:effectLst/>
                        <a:latin typeface="Times New Roman"/>
                        <a:ea typeface="宋体"/>
                      </a:endParaRPr>
                    </a:p>
                  </a:txBody>
                  <a:tcPr marL="68580" marR="68580" marT="0" marB="0"/>
                </a:tc>
              </a:tr>
              <a:tr h="691065">
                <a:tc>
                  <a:txBody>
                    <a:bodyPr/>
                    <a:lstStyle/>
                    <a:p>
                      <a:pPr marL="0" marR="0" algn="just">
                        <a:spcBef>
                          <a:spcPts val="0"/>
                        </a:spcBef>
                        <a:spcAft>
                          <a:spcPts val="0"/>
                        </a:spcAft>
                      </a:pPr>
                      <a:r>
                        <a:rPr lang="en-US" sz="1800" kern="100">
                          <a:effectLst/>
                        </a:rPr>
                        <a:t>Android</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a:effectLst/>
                        </a:rPr>
                        <a:t>安卓手机客户端</a:t>
                      </a:r>
                      <a:r>
                        <a:rPr lang="en-US" sz="1800" kern="100">
                          <a:effectLst/>
                        </a:rPr>
                        <a:t>, </a:t>
                      </a:r>
                      <a:r>
                        <a:rPr lang="zh-CN" sz="1800" kern="100">
                          <a:effectLst/>
                        </a:rPr>
                        <a:t>基于</a:t>
                      </a:r>
                      <a:r>
                        <a:rPr lang="en-US" sz="1800" kern="100">
                          <a:effectLst/>
                        </a:rPr>
                        <a:t>PC</a:t>
                      </a:r>
                      <a:r>
                        <a:rPr lang="zh-CN" sz="1800" kern="100">
                          <a:effectLst/>
                        </a:rPr>
                        <a:t>网站数据</a:t>
                      </a:r>
                      <a:endParaRPr lang="en-US" sz="1800" kern="100">
                        <a:effectLst/>
                        <a:latin typeface="Times New Roman"/>
                        <a:ea typeface="宋体"/>
                      </a:endParaRPr>
                    </a:p>
                  </a:txBody>
                  <a:tcPr marL="68580" marR="68580" marT="0" marB="0"/>
                </a:tc>
                <a:tc>
                  <a:txBody>
                    <a:bodyPr/>
                    <a:lstStyle/>
                    <a:p>
                      <a:pPr marL="0" marR="0" algn="just">
                        <a:spcBef>
                          <a:spcPts val="0"/>
                        </a:spcBef>
                        <a:spcAft>
                          <a:spcPts val="0"/>
                        </a:spcAft>
                      </a:pPr>
                      <a:r>
                        <a:rPr lang="zh-CN" sz="1800" kern="100" dirty="0">
                          <a:effectLst/>
                        </a:rPr>
                        <a:t>链接</a:t>
                      </a:r>
                      <a:r>
                        <a:rPr lang="en-US" sz="1800" kern="100" dirty="0">
                          <a:effectLst/>
                        </a:rPr>
                        <a:t>/</a:t>
                      </a:r>
                      <a:r>
                        <a:rPr lang="zh-CN" sz="1800" kern="100" dirty="0">
                          <a:effectLst/>
                        </a:rPr>
                        <a:t>二维码下载</a:t>
                      </a:r>
                      <a:endParaRPr lang="en-US" sz="1800" kern="100" dirty="0">
                        <a:effectLst/>
                        <a:latin typeface="Times New Roman"/>
                        <a:ea typeface="宋体"/>
                      </a:endParaRPr>
                    </a:p>
                  </a:txBody>
                  <a:tcPr marL="68580" marR="68580" marT="0" marB="0"/>
                </a:tc>
              </a:tr>
            </a:tbl>
          </a:graphicData>
        </a:graphic>
      </p:graphicFrame>
      <p:sp>
        <p:nvSpPr>
          <p:cNvPr id="5" name="TextBox 4"/>
          <p:cNvSpPr txBox="1"/>
          <p:nvPr/>
        </p:nvSpPr>
        <p:spPr>
          <a:xfrm>
            <a:off x="4953000" y="5765968"/>
            <a:ext cx="325730"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225793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一</a:t>
            </a:r>
            <a:r>
              <a:rPr lang="zh-CN" altLang="en-US" dirty="0" smtClean="0"/>
              <a:t>个都不能少</a:t>
            </a:r>
            <a:endParaRPr lang="en-US"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781800" cy="395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4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Battles of OS vendors and 3</a:t>
            </a:r>
            <a:r>
              <a:rPr lang="en-US" baseline="30000" dirty="0" smtClean="0"/>
              <a:t>rd</a:t>
            </a:r>
            <a:r>
              <a:rPr lang="en-US" dirty="0" smtClean="0"/>
              <a:t> Developers</a:t>
            </a:r>
            <a:endParaRPr lang="en-US" dirty="0"/>
          </a:p>
        </p:txBody>
      </p:sp>
      <p:sp>
        <p:nvSpPr>
          <p:cNvPr id="3" name="Content Placeholder 2"/>
          <p:cNvSpPr>
            <a:spLocks noGrp="1"/>
          </p:cNvSpPr>
          <p:nvPr>
            <p:ph idx="1"/>
          </p:nvPr>
        </p:nvSpPr>
        <p:spPr/>
        <p:txBody>
          <a:bodyPr/>
          <a:lstStyle/>
          <a:p>
            <a:r>
              <a:rPr lang="en-US" dirty="0"/>
              <a:t>OS </a:t>
            </a:r>
            <a:r>
              <a:rPr lang="en-US" dirty="0" smtClean="0"/>
              <a:t>vendors </a:t>
            </a:r>
            <a:r>
              <a:rPr lang="en-US" dirty="0"/>
              <a:t>want </a:t>
            </a:r>
            <a:r>
              <a:rPr lang="en-US" dirty="0" smtClean="0"/>
              <a:t>Differentiations  for wars between themselves</a:t>
            </a:r>
          </a:p>
          <a:p>
            <a:r>
              <a:rPr lang="en-US" dirty="0"/>
              <a:t>3</a:t>
            </a:r>
            <a:r>
              <a:rPr lang="en-US" baseline="30000" dirty="0"/>
              <a:t>rd</a:t>
            </a:r>
            <a:r>
              <a:rPr lang="en-US" dirty="0"/>
              <a:t> </a:t>
            </a:r>
            <a:r>
              <a:rPr lang="en-US" dirty="0" smtClean="0"/>
              <a:t>Developers want Cross platform to save cost and broader channels</a:t>
            </a:r>
            <a:endParaRPr lang="en-US" dirty="0"/>
          </a:p>
        </p:txBody>
      </p:sp>
    </p:spTree>
    <p:extLst>
      <p:ext uri="{BB962C8B-B14F-4D97-AF65-F5344CB8AC3E}">
        <p14:creationId xmlns:p14="http://schemas.microsoft.com/office/powerpoint/2010/main" val="340462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31" y="468429"/>
            <a:ext cx="8908369" cy="608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96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10029"/>
            <a:ext cx="8967117" cy="606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34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1149</Words>
  <Application>Microsoft Office PowerPoint</Application>
  <PresentationFormat>On-screen Show (4:3)</PresentationFormat>
  <Paragraphs>118</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Mobile First Framework Design</vt:lpstr>
      <vt:lpstr>What Mobile means in people’s mind?</vt:lpstr>
      <vt:lpstr>Business value of mobile technologies</vt:lpstr>
      <vt:lpstr>Enterprises need mobile strategy</vt:lpstr>
      <vt:lpstr>一个真实的售前项目的客户需求</vt:lpstr>
      <vt:lpstr>一个都不能少</vt:lpstr>
      <vt:lpstr>Battles of OS vendors and 3rd Developers</vt:lpstr>
      <vt:lpstr>PowerPoint Presentation</vt:lpstr>
      <vt:lpstr>PowerPoint Presentation</vt:lpstr>
      <vt:lpstr>PowerPoint Presentation</vt:lpstr>
      <vt:lpstr>PowerPoint Presentation</vt:lpstr>
      <vt:lpstr>QT’s Mobile First Strategy – Dev Tool + Cloud Service</vt:lpstr>
      <vt:lpstr>IBM MobileFirst Solution</vt:lpstr>
      <vt:lpstr>IBM MobileFirst Platform</vt:lpstr>
      <vt:lpstr>Mobile application types</vt:lpstr>
      <vt:lpstr>IBM Worklight</vt:lpstr>
      <vt:lpstr>PowerPoint Presentation</vt:lpstr>
      <vt:lpstr>Google’s Mobile First</vt:lpstr>
      <vt:lpstr>CS vs BS，HTML5 is the future</vt:lpstr>
      <vt:lpstr>Graceful Degradation</vt:lpstr>
      <vt:lpstr>Progressive Enhancement</vt:lpstr>
      <vt:lpstr>Start from Mobile Web</vt:lpstr>
      <vt:lpstr>Rethink How to build Desktop web</vt:lpstr>
      <vt:lpstr>Delivering on your Mobile Strategy with APIs</vt:lpstr>
      <vt:lpstr>Haxejs: The Angularjs Ecosystem Hub</vt:lpstr>
      <vt:lpstr>Born for large scale mobile/web app</vt:lpstr>
      <vt:lpstr>Write javascript code easier, small learn curve</vt:lpstr>
      <vt:lpstr>Cut-edge library(package) manager</vt:lpstr>
      <vt:lpstr>Manage javascript libraries easier, embedded or not embedded</vt:lpstr>
      <vt:lpstr>Very powerful with core design of angularjs, and adapted jquery and bootstrap</vt:lpstr>
      <vt:lpstr>Write Unit and E2E tests easier</vt:lpstr>
      <vt:lpstr>Demo</vt:lpstr>
      <vt:lpstr>Roadmap</vt:lpstr>
      <vt:lpstr>Dart + Polymer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First Framework Design</dc:title>
  <dc:creator>Kuangming Shi</dc:creator>
  <cp:lastModifiedBy>Kuangming Shi</cp:lastModifiedBy>
  <cp:revision>56</cp:revision>
  <dcterms:created xsi:type="dcterms:W3CDTF">2014-07-23T09:17:11Z</dcterms:created>
  <dcterms:modified xsi:type="dcterms:W3CDTF">2014-08-21T09:30:05Z</dcterms:modified>
</cp:coreProperties>
</file>